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8"/>
  </p:normalViewPr>
  <p:slideViewPr>
    <p:cSldViewPr snapToGrid="0" snapToObjects="1">
      <p:cViewPr varScale="1">
        <p:scale>
          <a:sx n="107" d="100"/>
          <a:sy n="107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995" y="5158358"/>
            <a:ext cx="11061895" cy="384175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2133" b="0" i="0">
                <a:solidFill>
                  <a:schemeClr val="bg1"/>
                </a:solidFill>
                <a:latin typeface="+mn-lt"/>
                <a:cs typeface="CiscoSansTT ExtraLight"/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625995" y="5478354"/>
            <a:ext cx="11061895" cy="384175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2133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625995" y="5798350"/>
            <a:ext cx="11061895" cy="384175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2133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17723" y="4281951"/>
            <a:ext cx="11070167" cy="398668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933" b="0" i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  <a:lvl2pPr marL="406365" indent="0">
              <a:buNone/>
              <a:defRPr/>
            </a:lvl2pPr>
            <a:lvl3pPr marL="569854" indent="0">
              <a:buNone/>
              <a:defRPr/>
            </a:lvl3pPr>
            <a:lvl4pPr marL="688908" indent="0">
              <a:buNone/>
              <a:defRPr/>
            </a:lvl4pPr>
            <a:lvl5pPr marL="801608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67687" y="3519969"/>
            <a:ext cx="11120203" cy="85964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5333" b="0" i="0" spc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sp>
        <p:nvSpPr>
          <p:cNvPr id="6" name="Freeform 6"/>
          <p:cNvSpPr>
            <a:spLocks noChangeAspect="1" noEditPoints="1"/>
          </p:cNvSpPr>
          <p:nvPr/>
        </p:nvSpPr>
        <p:spPr bwMode="auto">
          <a:xfrm>
            <a:off x="625995" y="521745"/>
            <a:ext cx="1060704" cy="563500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602317"/>
            <a:ext cx="11036459" cy="4519083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304792" indent="-228594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667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609585" indent="-220128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914377" indent="-146047">
              <a:buClr>
                <a:schemeClr val="tx1"/>
              </a:buClr>
              <a:buSzPct val="8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1199" y="1607864"/>
            <a:ext cx="5181600" cy="4110792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60000"/>
              <a:buFont typeface="Arial"/>
              <a:buChar char="•"/>
              <a:defRPr sz="26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6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tx1"/>
              </a:buClr>
              <a:buSzPct val="6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tx1"/>
              </a:buClr>
              <a:buSzPct val="6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41155" y="1607864"/>
            <a:ext cx="5181600" cy="4110792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60000"/>
              <a:buFont typeface="Arial"/>
              <a:buChar char="•"/>
              <a:defRPr sz="2667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6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tx1"/>
              </a:buClr>
              <a:buSzPct val="6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tx1"/>
              </a:buClr>
              <a:buSzPct val="6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711200" y="1797051"/>
            <a:ext cx="10820400" cy="3544971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3690" y="5530961"/>
            <a:ext cx="9573749" cy="434977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804747">
              <a:lnSpc>
                <a:spcPct val="100000"/>
              </a:lnSpc>
              <a:spcBef>
                <a:spcPct val="50000"/>
              </a:spcBef>
              <a:buNone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711200" y="1602318"/>
            <a:ext cx="10820400" cy="3744383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6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3690" y="5530961"/>
            <a:ext cx="9573749" cy="434977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804747">
              <a:lnSpc>
                <a:spcPct val="100000"/>
              </a:lnSpc>
              <a:spcBef>
                <a:spcPct val="50000"/>
              </a:spcBef>
              <a:buNone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2883" y="1797051"/>
            <a:ext cx="11040076" cy="4098595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380910" marR="0" indent="-380910" algn="ctr" defTabSz="6094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_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2220243"/>
            <a:ext cx="4882699" cy="39011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2"/>
              </a:buClr>
              <a:buSzPct val="60000"/>
              <a:buFont typeface="Arial"/>
              <a:buChar char="•"/>
              <a:defRPr sz="2667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60000"/>
              <a:buFont typeface="Arial"/>
              <a:buChar char="•"/>
              <a:defRPr sz="24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537620" indent="-152396">
              <a:buClr>
                <a:schemeClr val="tx2"/>
              </a:buClr>
              <a:buSzPct val="60000"/>
              <a:buFont typeface="Arial"/>
              <a:buChar char="•"/>
              <a:defRPr sz="2133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690016" indent="-152396">
              <a:buClr>
                <a:schemeClr val="tx2"/>
              </a:buClr>
              <a:buSzPct val="60000"/>
              <a:buFont typeface="Arial"/>
              <a:buChar char="•"/>
              <a:defRPr sz="1867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842412" indent="-152396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455085"/>
            <a:ext cx="4915412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757856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259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alf_P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58801" y="2209800"/>
            <a:ext cx="5103284" cy="2438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96618" y="709083"/>
            <a:ext cx="4734983" cy="5412316"/>
          </a:xfrm>
          <a:prstGeom prst="rect">
            <a:avLst/>
          </a:prstGeom>
        </p:spPr>
        <p:txBody>
          <a:bodyPr lIns="0" rIns="0" anchor="ctr" anchorCtr="0"/>
          <a:lstStyle>
            <a:lvl1pPr marL="226478" indent="-226478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304792" algn="l"/>
              </a:tabLst>
              <a:defRPr sz="3200"/>
            </a:lvl1pPr>
            <a:lvl2pPr marL="461422" indent="-228594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3200"/>
            </a:lvl2pPr>
            <a:lvl3pPr marL="609585" indent="-156629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667"/>
            </a:lvl3pPr>
            <a:lvl4pPr marL="766214" indent="-156629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2400"/>
            </a:lvl4pPr>
            <a:lvl5pPr marL="992693" indent="-15028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ltGray">
          <a:xfrm>
            <a:off x="636906" y="6322205"/>
            <a:ext cx="462238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680720"/>
            <a:ext cx="5078396" cy="8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96618" y="680720"/>
            <a:ext cx="4734983" cy="5440680"/>
          </a:xfrm>
          <a:prstGeom prst="rect">
            <a:avLst/>
          </a:prstGeom>
        </p:spPr>
        <p:txBody>
          <a:bodyPr lIns="0" rIns="0"/>
          <a:lstStyle>
            <a:lvl1pPr marL="152396" indent="-152396">
              <a:lnSpc>
                <a:spcPct val="100000"/>
              </a:lnSpc>
              <a:buClr>
                <a:schemeClr val="tx1"/>
              </a:buClr>
              <a:buSzPct val="60000"/>
              <a:defRPr sz="2667"/>
            </a:lvl1pPr>
            <a:lvl2pPr marL="304792" indent="-152396">
              <a:lnSpc>
                <a:spcPct val="100000"/>
              </a:lnSpc>
              <a:buClr>
                <a:schemeClr val="tx1"/>
              </a:buClr>
              <a:buSzPct val="60000"/>
              <a:defRPr sz="2667"/>
            </a:lvl2pPr>
            <a:lvl3pPr marL="457189" indent="-152396">
              <a:lnSpc>
                <a:spcPct val="100000"/>
              </a:lnSpc>
              <a:buClr>
                <a:schemeClr val="tx1"/>
              </a:buClr>
              <a:buSzPct val="60000"/>
              <a:defRPr sz="2400"/>
            </a:lvl3pPr>
            <a:lvl4pPr marL="609585" indent="-165096">
              <a:lnSpc>
                <a:spcPct val="100000"/>
              </a:lnSpc>
              <a:buClr>
                <a:schemeClr val="tx1"/>
              </a:buClr>
              <a:buSzPct val="60000"/>
              <a:defRPr sz="2133"/>
            </a:lvl4pPr>
            <a:lvl5pPr marL="766214" indent="-156629">
              <a:lnSpc>
                <a:spcPct val="100000"/>
              </a:lnSpc>
              <a:buClr>
                <a:schemeClr val="tx1"/>
              </a:buClr>
              <a:buSzPct val="60000"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83689" y="2213123"/>
            <a:ext cx="5078396" cy="3908277"/>
          </a:xfrm>
          <a:prstGeom prst="rect">
            <a:avLst/>
          </a:prstGeom>
        </p:spPr>
        <p:txBody>
          <a:bodyPr/>
          <a:lstStyle>
            <a:lvl1pPr marL="152396" indent="-152396">
              <a:buClr>
                <a:schemeClr val="tx2"/>
              </a:buClr>
              <a:buSzPct val="60000"/>
              <a:defRPr lang="en-US" sz="2667" kern="1200" dirty="0" smtClean="0">
                <a:solidFill>
                  <a:schemeClr val="bg1"/>
                </a:solidFill>
                <a:latin typeface="+mn-lt"/>
                <a:ea typeface="ＭＳ Ｐゴシック" charset="0"/>
                <a:cs typeface="CiscoSans"/>
              </a:defRPr>
            </a:lvl1pPr>
            <a:lvl2pPr marL="304792" indent="-152396">
              <a:buClr>
                <a:schemeClr val="tx2"/>
              </a:buClr>
              <a:buSzPct val="60000"/>
              <a:defRPr sz="2667">
                <a:solidFill>
                  <a:schemeClr val="bg1"/>
                </a:solidFill>
              </a:defRPr>
            </a:lvl2pPr>
            <a:lvl3pPr marL="457189" indent="-152396">
              <a:buClr>
                <a:schemeClr val="tx2"/>
              </a:buClr>
              <a:buSzPct val="60000"/>
              <a:defRPr sz="2400">
                <a:solidFill>
                  <a:schemeClr val="bg1"/>
                </a:solidFill>
              </a:defRPr>
            </a:lvl3pPr>
            <a:lvl4pPr marL="609585" indent="-165096">
              <a:buClr>
                <a:schemeClr val="tx2"/>
              </a:buClr>
              <a:buSzPct val="60000"/>
              <a:defRPr sz="2133">
                <a:solidFill>
                  <a:schemeClr val="bg1"/>
                </a:solidFill>
              </a:defRPr>
            </a:lvl4pPr>
            <a:lvl5pPr marL="766214" indent="-156629">
              <a:buClr>
                <a:schemeClr val="tx2"/>
              </a:buClr>
              <a:buSzPct val="60000"/>
              <a:defRPr sz="213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47895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5233" y="1220545"/>
            <a:ext cx="10130723" cy="3426595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6133" b="0" i="0" spc="0" baseline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alf_Pag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6034" y="709084"/>
            <a:ext cx="4745567" cy="448646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86034" y="5416468"/>
            <a:ext cx="4745567" cy="7001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67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636906" y="6322205"/>
            <a:ext cx="3817557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Half_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tx2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6034" y="709084"/>
            <a:ext cx="4745567" cy="541231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351456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392911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Half_Pag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106790" y="0"/>
            <a:ext cx="6085209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399267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Half_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786034" y="670984"/>
            <a:ext cx="4745567" cy="54504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239895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Half_Pag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6786034" y="670984"/>
            <a:ext cx="4745567" cy="54504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54270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Freeform 6"/>
          <p:cNvSpPr>
            <a:spLocks noChangeAspect="1" noEditPoints="1"/>
          </p:cNvSpPr>
          <p:nvPr/>
        </p:nvSpPr>
        <p:spPr bwMode="auto">
          <a:xfrm>
            <a:off x="5017326" y="2838769"/>
            <a:ext cx="2157349" cy="1146095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19F7BA-AECF-D54C-8F00-475B3E6DA284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A2E068-FBAD-324B-8D75-3FF6D20F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6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gu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5233" y="1220545"/>
            <a:ext cx="10130723" cy="3426595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6133" b="0" i="0" spc="0" baseline="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4417" y="5221411"/>
            <a:ext cx="10389144" cy="465808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804747">
              <a:lnSpc>
                <a:spcPct val="100000"/>
              </a:lnSpc>
              <a:spcBef>
                <a:spcPct val="50000"/>
              </a:spcBef>
              <a:buNone/>
              <a:defRPr sz="2933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3897" y="2054069"/>
            <a:ext cx="10629664" cy="3038449"/>
          </a:xfrm>
          <a:prstGeom prst="rect">
            <a:avLst/>
          </a:prstGeom>
        </p:spPr>
        <p:txBody>
          <a:bodyPr>
            <a:noAutofit/>
          </a:bodyPr>
          <a:lstStyle>
            <a:lvl1pPr marL="244794" indent="-533277" algn="l">
              <a:lnSpc>
                <a:spcPct val="90000"/>
              </a:lnSpc>
              <a:defRPr sz="5333" b="0" i="1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4417" y="5221411"/>
            <a:ext cx="10389144" cy="465808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804747">
              <a:lnSpc>
                <a:spcPct val="100000"/>
              </a:lnSpc>
              <a:spcBef>
                <a:spcPct val="50000"/>
              </a:spcBef>
              <a:buNone/>
              <a:defRPr sz="2933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3897" y="2054069"/>
            <a:ext cx="10629664" cy="3038449"/>
          </a:xfrm>
          <a:prstGeom prst="rect">
            <a:avLst/>
          </a:prstGeom>
        </p:spPr>
        <p:txBody>
          <a:bodyPr>
            <a:noAutofit/>
          </a:bodyPr>
          <a:lstStyle>
            <a:lvl1pPr marL="244794" indent="-533277" algn="l">
              <a:lnSpc>
                <a:spcPct val="90000"/>
              </a:lnSpc>
              <a:defRPr sz="5333" b="0" i="1" spc="0" baseline="0">
                <a:solidFill>
                  <a:schemeClr val="tx2"/>
                </a:solidFill>
                <a:latin typeface="+mj-lt"/>
                <a:cs typeface="CiscoSans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66751" y="5222857"/>
            <a:ext cx="10852149" cy="684803"/>
          </a:xfrm>
          <a:prstGeom prst="rect">
            <a:avLst/>
          </a:prstGeom>
          <a:noFill/>
          <a:extLst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3867"/>
              </a:lnSpc>
              <a:spcBef>
                <a:spcPts val="0"/>
              </a:spcBef>
              <a:buNone/>
              <a:defRPr sz="3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2"/>
            <a:ext cx="12401551" cy="3790949"/>
          </a:xfrm>
          <a:prstGeom prst="rect">
            <a:avLst/>
          </a:prstGeom>
          <a:solidFill>
            <a:schemeClr val="bg2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98380" y="4072691"/>
            <a:ext cx="11152315" cy="716158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4267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6464" cy="68580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24267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636906" y="6322205"/>
            <a:ext cx="462238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10683" y="320842"/>
            <a:ext cx="11307184" cy="5688861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636906" y="6322205"/>
            <a:ext cx="453473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defTabSz="8143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27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6001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733" b="0" i="0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2pPr>
      <a:lvl3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3pPr>
      <a:lvl4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4pPr>
      <a:lvl5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5pPr>
      <a:lvl6pPr marL="609585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6pPr>
      <a:lvl7pPr marL="1219170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7pPr>
      <a:lvl8pPr marL="1828754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8pPr>
      <a:lvl9pPr marL="2438339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226478" indent="-226478" algn="l" defTabSz="912261" rtl="0" eaLnBrk="1" fontAlgn="base" hangingPunct="1">
        <a:lnSpc>
          <a:spcPct val="95000"/>
        </a:lnSpc>
        <a:spcBef>
          <a:spcPts val="1433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20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478355" indent="-287859" algn="l" defTabSz="912261" rtl="0" eaLnBrk="1" fontAlgn="base" hangingPunct="1">
        <a:lnSpc>
          <a:spcPct val="95000"/>
        </a:lnSpc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8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575719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6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670967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4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766214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4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1151779" indent="-228588" algn="l" defTabSz="914346" rtl="0" eaLnBrk="1" latinLnBrk="0" hangingPunct="1">
        <a:spcBef>
          <a:spcPts val="800"/>
        </a:spcBef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47761" indent="-228557" algn="l" defTabSz="914346" rtl="0" eaLnBrk="1" latinLnBrk="0" hangingPunct="1">
        <a:spcBef>
          <a:spcPts val="800"/>
        </a:spcBef>
        <a:buFont typeface="Arial" pitchFamily="34" charset="0"/>
        <a:buChar char="•"/>
        <a:defRPr sz="106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213" indent="0" algn="l" defTabSz="914346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4" indent="-228588" algn="l" defTabSz="9143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1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9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>
          <p15:clr>
            <a:srgbClr val="F26B43"/>
          </p15:clr>
        </p15:guide>
        <p15:guide id="2" pos="336">
          <p15:clr>
            <a:srgbClr val="F26B43"/>
          </p15:clr>
        </p15:guide>
        <p15:guide id="3" pos="5448">
          <p15:clr>
            <a:srgbClr val="F26B43"/>
          </p15:clr>
        </p15:guide>
        <p15:guide id="4" orient="horz" pos="757">
          <p15:clr>
            <a:srgbClr val="F26B43"/>
          </p15:clr>
        </p15:guide>
        <p15:guide id="5" orient="horz" pos="335">
          <p15:clr>
            <a:srgbClr val="F26B43"/>
          </p15:clr>
        </p15:guide>
        <p15:guide id="6" pos="2876">
          <p15:clr>
            <a:srgbClr val="F26B43"/>
          </p15:clr>
        </p15:guide>
        <p15:guide id="7" orient="horz" pos="10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Friedrich</a:t>
            </a:r>
          </a:p>
          <a:p>
            <a:r>
              <a:rPr lang="en-US" smtClean="0"/>
              <a:t>Implemented by Mike Sandman and John Shen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OMD Session 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2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Performance Impact</a:t>
            </a:r>
          </a:p>
          <a:p>
            <a:pPr lvl="1"/>
            <a:r>
              <a:rPr lang="en-US" dirty="0" smtClean="0"/>
              <a:t>10% Less Throughput when specifying query parameters</a:t>
            </a:r>
          </a:p>
          <a:p>
            <a:pPr lvl="1"/>
            <a:r>
              <a:rPr lang="en-US" dirty="0" smtClean="0"/>
              <a:t>Eliminate/Optimize use of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 err="1" smtClean="0"/>
              <a:t>regexs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Trafficserver</a:t>
            </a:r>
            <a:r>
              <a:rPr lang="en-US" dirty="0" smtClean="0"/>
              <a:t> query string parsing?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Security Posture</a:t>
            </a:r>
          </a:p>
          <a:p>
            <a:pPr lvl="1"/>
            <a:r>
              <a:rPr lang="en-US" dirty="0" smtClean="0"/>
              <a:t>Rate/Length limiting of logs</a:t>
            </a:r>
          </a:p>
          <a:p>
            <a:pPr lvl="1"/>
            <a:endParaRPr lang="en-US" dirty="0"/>
          </a:p>
          <a:p>
            <a:r>
              <a:rPr lang="en-US" dirty="0" smtClean="0"/>
              <a:t>In customer labs, not yet production. </a:t>
            </a:r>
          </a:p>
          <a:p>
            <a:r>
              <a:rPr lang="en-US" dirty="0" smtClean="0"/>
              <a:t>PRs coming soon</a:t>
            </a:r>
            <a:r>
              <a:rPr lang="is-IS" dirty="0"/>
              <a:t>!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0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to correlate entries in transaction logs by the requesting clients?</a:t>
            </a:r>
          </a:p>
          <a:p>
            <a:pPr lvl="1"/>
            <a:r>
              <a:rPr lang="en-US" dirty="0" smtClean="0"/>
              <a:t>Client IP not sufficient =&gt; NAT</a:t>
            </a:r>
          </a:p>
          <a:p>
            <a:pPr lvl="1"/>
            <a:r>
              <a:rPr lang="en-US" dirty="0" smtClean="0"/>
              <a:t>TCP 5-tuple too detailed =&gt; Clients may have multiple TCP sessions</a:t>
            </a:r>
          </a:p>
          <a:p>
            <a:pPr lvl="1"/>
            <a:r>
              <a:rPr lang="en-US" dirty="0" smtClean="0"/>
              <a:t>{Client IP, User-Agent} =&gt; Good approximation but not exact</a:t>
            </a:r>
          </a:p>
          <a:p>
            <a:pPr lvl="1"/>
            <a:endParaRPr lang="en-US" dirty="0"/>
          </a:p>
          <a:p>
            <a:r>
              <a:rPr lang="en-US" dirty="0" smtClean="0"/>
              <a:t>Also want to correlate transaction log entries with video </a:t>
            </a:r>
            <a:r>
              <a:rPr lang="en-US" dirty="0" err="1" smtClean="0"/>
              <a:t>backoffice</a:t>
            </a:r>
            <a:r>
              <a:rPr lang="en-US" dirty="0" smtClean="0"/>
              <a:t> and other systems (</a:t>
            </a:r>
            <a:r>
              <a:rPr lang="en-US" dirty="0" err="1" smtClean="0"/>
              <a:t>i.e</a:t>
            </a:r>
            <a:r>
              <a:rPr lang="en-US" dirty="0" smtClean="0"/>
              <a:t> provide external IDs)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Must obey privacy regulations allowing opt-out of tracking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2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If not already present, Traffic Server sets tracking cookie in browser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Cookie is logged in </a:t>
            </a:r>
            <a:r>
              <a:rPr lang="en-US" dirty="0" smtClean="0"/>
              <a:t>cache </a:t>
            </a:r>
            <a:r>
              <a:rPr lang="en-US" dirty="0" smtClean="0"/>
              <a:t>transaction logs</a:t>
            </a:r>
          </a:p>
          <a:p>
            <a:pPr marL="609584" lvl="2" indent="-228594">
              <a:spcBef>
                <a:spcPts val="1480"/>
              </a:spcBef>
            </a:pPr>
            <a:r>
              <a:rPr lang="en-US" dirty="0"/>
              <a:t>Future: Set and log </a:t>
            </a:r>
            <a:r>
              <a:rPr lang="en-US" dirty="0" smtClean="0"/>
              <a:t>cookie on Traffic Router as well</a:t>
            </a:r>
            <a:br>
              <a:rPr lang="en-US" dirty="0" smtClean="0"/>
            </a:br>
            <a:endParaRPr lang="en-US" dirty="0" smtClean="0"/>
          </a:p>
          <a:p>
            <a:pPr marL="304792" lvl="1" indent="-228594">
              <a:spcBef>
                <a:spcPts val="1480"/>
              </a:spcBef>
            </a:pPr>
            <a:r>
              <a:rPr lang="en-US" dirty="0" smtClean="0"/>
              <a:t>Cookie contents are configurable</a:t>
            </a:r>
          </a:p>
          <a:p>
            <a:pPr marL="609584" lvl="2" indent="-228594">
              <a:spcBef>
                <a:spcPts val="1480"/>
              </a:spcBef>
            </a:pPr>
            <a:r>
              <a:rPr lang="en-US" dirty="0" smtClean="0"/>
              <a:t>Randomly generated UUID OR</a:t>
            </a:r>
          </a:p>
          <a:p>
            <a:pPr marL="609584" lvl="2" indent="-228594">
              <a:spcBef>
                <a:spcPts val="1480"/>
              </a:spcBef>
            </a:pPr>
            <a:r>
              <a:rPr lang="en-US" dirty="0" smtClean="0"/>
              <a:t>Key-Value pairs from URL query string </a:t>
            </a:r>
            <a:br>
              <a:rPr lang="en-US" dirty="0" smtClean="0"/>
            </a:br>
            <a:endParaRPr lang="en-US" dirty="0" smtClean="0"/>
          </a:p>
          <a:p>
            <a:pPr marL="304792" lvl="1" indent="-228594">
              <a:spcBef>
                <a:spcPts val="1480"/>
              </a:spcBef>
            </a:pPr>
            <a:r>
              <a:rPr lang="en-US" dirty="0" smtClean="0"/>
              <a:t>Video Portal can create manifest links w/ IDs in query string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3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– Random Session ID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07142" y="1546860"/>
            <a:ext cx="4577715" cy="3764279"/>
            <a:chOff x="0" y="0"/>
            <a:chExt cx="4577715" cy="3764640"/>
          </a:xfrm>
        </p:grpSpPr>
        <p:sp>
          <p:nvSpPr>
            <p:cNvPr id="5" name="Text Box 101"/>
            <p:cNvSpPr txBox="1"/>
            <p:nvPr/>
          </p:nvSpPr>
          <p:spPr>
            <a:xfrm>
              <a:off x="452814" y="802717"/>
              <a:ext cx="2971800" cy="34293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302, Location: edge001.http1.cdn.com/1.m3u8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6" name="Text Box 102"/>
            <p:cNvSpPr txBox="1"/>
            <p:nvPr/>
          </p:nvSpPr>
          <p:spPr>
            <a:xfrm>
              <a:off x="0" y="0"/>
              <a:ext cx="571500" cy="3378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Arial" charset="0"/>
                  <a:ea typeface="宋体" charset="-122"/>
                </a:rPr>
                <a:t>Client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7" name="Text Box 103"/>
            <p:cNvSpPr txBox="1"/>
            <p:nvPr/>
          </p:nvSpPr>
          <p:spPr>
            <a:xfrm>
              <a:off x="3269974" y="0"/>
              <a:ext cx="369570" cy="3378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Arial" charset="0"/>
                  <a:ea typeface="宋体" charset="-122"/>
                </a:rPr>
                <a:t>TR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8" name="Text Box 104"/>
            <p:cNvSpPr txBox="1"/>
            <p:nvPr/>
          </p:nvSpPr>
          <p:spPr>
            <a:xfrm>
              <a:off x="4114800" y="0"/>
              <a:ext cx="462915" cy="3378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Arial" charset="0"/>
                  <a:ea typeface="宋体" charset="-122"/>
                </a:rPr>
                <a:t>ATS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28600" y="327992"/>
              <a:ext cx="3230" cy="3436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106"/>
            <p:cNvSpPr txBox="1"/>
            <p:nvPr/>
          </p:nvSpPr>
          <p:spPr>
            <a:xfrm>
              <a:off x="622934" y="345473"/>
              <a:ext cx="2458779" cy="30075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HTTP GET tr.http1.cdn.com/1.m3u8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Times New Roman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343400" y="327992"/>
              <a:ext cx="3230" cy="3436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429000" y="327992"/>
              <a:ext cx="3230" cy="3436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8600" y="576470"/>
              <a:ext cx="3200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228600" y="1033670"/>
              <a:ext cx="3200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111"/>
            <p:cNvSpPr txBox="1"/>
            <p:nvPr/>
          </p:nvSpPr>
          <p:spPr>
            <a:xfrm>
              <a:off x="452814" y="1488582"/>
              <a:ext cx="2857499" cy="34293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HTTP GET edge001.http1.cdn.com/1.m3u8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Arial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" y="1719470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28600" y="2176670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114"/>
            <p:cNvSpPr txBox="1"/>
            <p:nvPr/>
          </p:nvSpPr>
          <p:spPr>
            <a:xfrm>
              <a:off x="452814" y="1948070"/>
              <a:ext cx="3024391" cy="3302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200 OK, </a:t>
              </a:r>
              <a:r>
                <a:rPr lang="en-US" sz="105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Set-Cookie: uuid=abcd-efgh-1234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Arial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19" name="Text Box 115"/>
            <p:cNvSpPr txBox="1"/>
            <p:nvPr/>
          </p:nvSpPr>
          <p:spPr>
            <a:xfrm>
              <a:off x="1254070" y="2974624"/>
              <a:ext cx="1139190" cy="3302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200 OK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charset="0"/>
                  <a:ea typeface="宋体" charset="-122"/>
                </a:rPr>
                <a:t> 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28600" y="2852531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28600" y="3203246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118"/>
            <p:cNvSpPr txBox="1"/>
            <p:nvPr/>
          </p:nvSpPr>
          <p:spPr>
            <a:xfrm>
              <a:off x="567114" y="2403070"/>
              <a:ext cx="2628900" cy="4597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HTTP GET edge001.http1.cdn.com/1.ts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Cookie: uuid=abcd-efgh-1234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Arial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Arial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220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– Session ID in Request URL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07142" y="1546859"/>
            <a:ext cx="4577715" cy="3764281"/>
            <a:chOff x="-1728" y="0"/>
            <a:chExt cx="4579443" cy="3764640"/>
          </a:xfrm>
        </p:grpSpPr>
        <p:sp>
          <p:nvSpPr>
            <p:cNvPr id="5" name="Text Box 81"/>
            <p:cNvSpPr txBox="1"/>
            <p:nvPr/>
          </p:nvSpPr>
          <p:spPr>
            <a:xfrm>
              <a:off x="569772" y="688406"/>
              <a:ext cx="2857500" cy="46418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302, Location: edge001.http1.cdn.com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/1.m3u8</a:t>
              </a:r>
              <a:r>
                <a:rPr lang="en-US" sz="105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?sid=abcd1234&amp;uid=user1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Times New Roman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6" name="Text Box 84"/>
            <p:cNvSpPr txBox="1"/>
            <p:nvPr/>
          </p:nvSpPr>
          <p:spPr>
            <a:xfrm>
              <a:off x="-1728" y="47733"/>
              <a:ext cx="571716" cy="3378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Arial" charset="0"/>
                  <a:ea typeface="宋体" charset="-122"/>
                </a:rPr>
                <a:t>Client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7" name="Text Box 85"/>
            <p:cNvSpPr txBox="1"/>
            <p:nvPr/>
          </p:nvSpPr>
          <p:spPr>
            <a:xfrm>
              <a:off x="3269974" y="0"/>
              <a:ext cx="369570" cy="3378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Arial" charset="0"/>
                  <a:ea typeface="宋体" charset="-122"/>
                </a:rPr>
                <a:t>TR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sp>
          <p:nvSpPr>
            <p:cNvPr id="8" name="Text Box 86"/>
            <p:cNvSpPr txBox="1"/>
            <p:nvPr/>
          </p:nvSpPr>
          <p:spPr>
            <a:xfrm>
              <a:off x="4114800" y="0"/>
              <a:ext cx="462915" cy="3378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Arial" charset="0"/>
                  <a:ea typeface="宋体" charset="-122"/>
                </a:rPr>
                <a:t>ATS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28600" y="327992"/>
              <a:ext cx="3230" cy="3436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89"/>
            <p:cNvSpPr txBox="1"/>
            <p:nvPr/>
          </p:nvSpPr>
          <p:spPr>
            <a:xfrm>
              <a:off x="622935" y="231162"/>
              <a:ext cx="2396490" cy="4864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HTTP GET tr.http1.cdn.com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/1.m3u8</a:t>
              </a:r>
              <a:r>
                <a:rPr lang="en-US" sz="105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?sid=abcd1234&amp;uid=user1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Times New Roman" charset="0"/>
                  <a:ea typeface="宋体" charset="-122"/>
                </a:rPr>
                <a:t> 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343400" y="327992"/>
              <a:ext cx="3230" cy="3436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429000" y="327992"/>
              <a:ext cx="3230" cy="3436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8600" y="576470"/>
              <a:ext cx="3200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228600" y="1033670"/>
              <a:ext cx="3200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92"/>
            <p:cNvSpPr txBox="1"/>
            <p:nvPr/>
          </p:nvSpPr>
          <p:spPr>
            <a:xfrm>
              <a:off x="622935" y="1381540"/>
              <a:ext cx="2396490" cy="45466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HTTP GET edge001.http1.cdn.com/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/1.m3u8</a:t>
              </a:r>
              <a:r>
                <a:rPr lang="en-US" sz="105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?sid=abcd1234&amp;uid=user1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charset="0"/>
                  <a:ea typeface="宋体" charset="-122"/>
                </a:rPr>
                <a:t> 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" y="1719470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28600" y="2176670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82"/>
            <p:cNvSpPr txBox="1"/>
            <p:nvPr/>
          </p:nvSpPr>
          <p:spPr>
            <a:xfrm>
              <a:off x="392755" y="1948070"/>
              <a:ext cx="3950645" cy="3302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effectLst/>
                  <a:latin typeface="Arial" charset="0"/>
                  <a:ea typeface="宋体" charset="-122"/>
                </a:rPr>
                <a:t>200 OK, </a:t>
              </a:r>
              <a:r>
                <a:rPr lang="en-US" sz="1050" dirty="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Set-Cookie: </a:t>
              </a:r>
              <a:r>
                <a:rPr lang="en-US" sz="1050" dirty="0" err="1" smtClean="0">
                  <a:highlight>
                    <a:srgbClr val="00FF00"/>
                  </a:highlight>
                  <a:latin typeface="Arial" charset="0"/>
                  <a:ea typeface="宋体" charset="-122"/>
                </a:rPr>
                <a:t>omd_cookie</a:t>
              </a:r>
              <a:r>
                <a:rPr lang="en-US" sz="1050" dirty="0" smtClean="0">
                  <a:highlight>
                    <a:srgbClr val="00FF00"/>
                  </a:highlight>
                  <a:latin typeface="Arial" charset="0"/>
                  <a:ea typeface="宋体" charset="-122"/>
                </a:rPr>
                <a:t>=</a:t>
              </a:r>
              <a:r>
                <a:rPr lang="en-US" sz="1050" dirty="0" smtClean="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sid:abcd1234&amp;uid:user1</a:t>
              </a:r>
              <a:endParaRPr lang="en-US" sz="1200" dirty="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charset="0"/>
                  <a:ea typeface="宋体" charset="-122"/>
                </a:rPr>
                <a:t> </a:t>
              </a:r>
            </a:p>
          </p:txBody>
        </p:sp>
        <p:sp>
          <p:nvSpPr>
            <p:cNvPr id="19" name="Text Box 95"/>
            <p:cNvSpPr txBox="1"/>
            <p:nvPr/>
          </p:nvSpPr>
          <p:spPr>
            <a:xfrm>
              <a:off x="1259039" y="3088935"/>
              <a:ext cx="1139190" cy="3302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latin typeface="Arial" charset="0"/>
                  <a:ea typeface="宋体" charset="-122"/>
                </a:rPr>
                <a:t>200 OK</a:t>
              </a:r>
              <a:endParaRPr lang="en-US" sz="1200">
                <a:effectLst/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charset="0"/>
                  <a:ea typeface="宋体" charset="-122"/>
                </a:rPr>
                <a:t> 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28600" y="2852531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28600" y="3309731"/>
              <a:ext cx="4114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98"/>
            <p:cNvSpPr txBox="1"/>
            <p:nvPr/>
          </p:nvSpPr>
          <p:spPr>
            <a:xfrm>
              <a:off x="684072" y="2432313"/>
              <a:ext cx="3120578" cy="4597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effectLst/>
                  <a:latin typeface="Arial" charset="0"/>
                  <a:ea typeface="宋体" charset="-122"/>
                </a:rPr>
                <a:t>HTTP GET edge001.http1.cdn.com/1.ts</a:t>
              </a:r>
              <a:endParaRPr lang="en-US" sz="1200" dirty="0">
                <a:effectLst/>
                <a:latin typeface="Times New Roman" charset="0"/>
                <a:ea typeface="宋体" charset="-122"/>
              </a:endParaRPr>
            </a:p>
            <a:p>
              <a:r>
                <a:rPr lang="en-US" sz="1050" dirty="0">
                  <a:effectLst/>
                  <a:highlight>
                    <a:srgbClr val="00FF00"/>
                  </a:highlight>
                  <a:latin typeface="Arial" charset="0"/>
                  <a:ea typeface="宋体" charset="-122"/>
                </a:rPr>
                <a:t>Cookie: </a:t>
              </a:r>
              <a:r>
                <a:rPr lang="en-US" sz="1050" dirty="0" err="1">
                  <a:highlight>
                    <a:srgbClr val="00FF00"/>
                  </a:highlight>
                  <a:latin typeface="Arial" charset="0"/>
                  <a:ea typeface="宋体" charset="-122"/>
                </a:rPr>
                <a:t>omd_cookie</a:t>
              </a:r>
              <a:r>
                <a:rPr lang="en-US" sz="1050" dirty="0">
                  <a:highlight>
                    <a:srgbClr val="00FF00"/>
                  </a:highlight>
                  <a:latin typeface="Arial" charset="0"/>
                  <a:ea typeface="宋体" charset="-122"/>
                </a:rPr>
                <a:t>=sid:abcd1234&amp;uid:user1</a:t>
              </a:r>
              <a:endParaRPr lang="en-US" sz="1200" dirty="0">
                <a:latin typeface="Times New Roman" charset="0"/>
                <a:ea typeface="宋体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charset="0"/>
                  <a:ea typeface="宋体" charset="-122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charset="0"/>
                  <a:ea typeface="宋体" charset="-122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908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2481" y="3218321"/>
            <a:ext cx="11036459" cy="2475675"/>
          </a:xfrm>
        </p:spPr>
        <p:txBody>
          <a:bodyPr/>
          <a:lstStyle/>
          <a:p>
            <a:r>
              <a:rPr lang="en-US" dirty="0"/>
              <a:t>Per Delivery Service </a:t>
            </a:r>
            <a:r>
              <a:rPr lang="en-US" dirty="0" smtClean="0"/>
              <a:t>Configuration</a:t>
            </a:r>
          </a:p>
          <a:p>
            <a:r>
              <a:rPr lang="en-US" dirty="0" smtClean="0"/>
              <a:t>Enable/Disable </a:t>
            </a:r>
          </a:p>
          <a:p>
            <a:pPr lvl="1"/>
            <a:r>
              <a:rPr lang="en-US" dirty="0" smtClean="0"/>
              <a:t>Activates TS LUA plugin in </a:t>
            </a:r>
            <a:r>
              <a:rPr lang="en-US" dirty="0" err="1" smtClean="0"/>
              <a:t>remap.config</a:t>
            </a:r>
            <a:endParaRPr lang="en-US" dirty="0"/>
          </a:p>
          <a:p>
            <a:r>
              <a:rPr lang="en-US" dirty="0" smtClean="0"/>
              <a:t>Configure list of URL Query Keys to capture into Cookie</a:t>
            </a:r>
          </a:p>
          <a:p>
            <a:pPr lvl="1"/>
            <a:r>
              <a:rPr lang="en-US" dirty="0" smtClean="0"/>
              <a:t>Provided as plugin parameters on remap line</a:t>
            </a:r>
          </a:p>
          <a:p>
            <a:r>
              <a:rPr lang="en-US" dirty="0" smtClean="0"/>
              <a:t>Default Log Format modified to include Cookie header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Ops Configuration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0974"/>
          <a:stretch/>
        </p:blipFill>
        <p:spPr>
          <a:xfrm>
            <a:off x="583688" y="1805049"/>
            <a:ext cx="10854047" cy="10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3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40967" y="2354308"/>
            <a:ext cx="2357256" cy="8520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40967" y="2156867"/>
            <a:ext cx="8021783" cy="3524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emap.config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6401" y="1852551"/>
            <a:ext cx="11318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map	http://zard-ec2.sst.cdn.zard.dog/     http://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zard-repo.zard.dog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/ 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@plugin=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tslua.so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@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pparam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=/opt/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trafficserver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/script/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sst.lua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@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pparam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=sandman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@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pparam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=fish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@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pparam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=duck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@plugin=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header_rewrite.so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@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pparam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dscp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/set_dscp_0.confi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37650" y="2666342"/>
            <a:ext cx="461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URI </a:t>
            </a:r>
            <a:r>
              <a:rPr lang="en-US" smtClean="0">
                <a:latin typeface="+mn-lt"/>
              </a:rPr>
              <a:t>Query Keys from Traffic Ops</a:t>
            </a:r>
            <a:endParaRPr lang="en-US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6349" y="2467321"/>
            <a:ext cx="3802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332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Logs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0441" y="2230807"/>
            <a:ext cx="11475522" cy="1477328"/>
            <a:chOff x="459180" y="1435141"/>
            <a:chExt cx="11475522" cy="1477328"/>
          </a:xfrm>
        </p:grpSpPr>
        <p:sp>
          <p:nvSpPr>
            <p:cNvPr id="5" name="Rectangle 4"/>
            <p:cNvSpPr/>
            <p:nvPr/>
          </p:nvSpPr>
          <p:spPr>
            <a:xfrm>
              <a:off x="471054" y="2552230"/>
              <a:ext cx="4611584" cy="3524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59180" y="1435141"/>
              <a:ext cx="11475522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1491430984.618 chi=192.168.30.27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phn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=zard-ec2.zard.dog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php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=80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shn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zard-repo.zard.dog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url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=http://zard-ec2.sst.cdn.zard.dog/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sandman.txt?sandman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=5&amp;duck=1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cqhm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=GET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cqhv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=HTTP/1.1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pssc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=200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ttms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=0 b=129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sssc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=000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sscl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cfsc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=FIN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pfsc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=FIN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crc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=TCP_HIT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phr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=NONE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pqsn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=-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uas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="curl/7.29.0"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xmt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="-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sid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="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omd_cookie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=sandman:5&amp;duck:1"</a:t>
              </a:r>
              <a:endParaRPr lang="en-US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2315" y="4499529"/>
            <a:ext cx="10905506" cy="1489244"/>
            <a:chOff x="447304" y="3252620"/>
            <a:chExt cx="10905506" cy="1489244"/>
          </a:xfrm>
        </p:grpSpPr>
        <p:sp>
          <p:nvSpPr>
            <p:cNvPr id="7" name="Rectangle 6"/>
            <p:cNvSpPr/>
            <p:nvPr/>
          </p:nvSpPr>
          <p:spPr>
            <a:xfrm>
              <a:off x="1454725" y="4389427"/>
              <a:ext cx="8021783" cy="3524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7304" y="3252620"/>
              <a:ext cx="1090550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1491430804.273 chi=192.168.30.27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phn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=zard-ec2.zard.dog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php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=80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shn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zard-repo.zard.dog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url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=http://zard-ec2.sst.cdn.zard.dog/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sandman.txt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cqhm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=GET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cqhv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=HTTP/1.1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pssc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=200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ttms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=68 b=129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sssc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=304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sscl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=0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cfsc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=FIN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pfsc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=FIN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crc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=TCP_REFRESH_HIT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phr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=PARENT_HIT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pqsn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=zard-mc1.zard.dog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uas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="curl/7.29.0"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xmt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="- 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sid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="</a:t>
              </a:r>
              <a:r>
                <a:rPr lang="en-US" dirty="0" err="1" smtClean="0">
                  <a:latin typeface="Courier New" charset="0"/>
                  <a:ea typeface="Courier New" charset="0"/>
                  <a:cs typeface="Courier New" charset="0"/>
                </a:rPr>
                <a:t>omd_cookie</a:t>
              </a:r>
              <a:r>
                <a:rPr lang="en-US" dirty="0" smtClean="0">
                  <a:latin typeface="Courier New" charset="0"/>
                  <a:ea typeface="Courier New" charset="0"/>
                  <a:cs typeface="Courier New" charset="0"/>
                </a:rPr>
                <a:t>=uuid:5eaa5301-8fe1-4872-c8fb-bdeab7fcc5af"</a:t>
              </a:r>
              <a:endParaRPr lang="en-US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sp>
        <p:nvSpPr>
          <p:cNvPr id="11" name="Title 2"/>
          <p:cNvSpPr txBox="1">
            <a:spLocks/>
          </p:cNvSpPr>
          <p:nvPr/>
        </p:nvSpPr>
        <p:spPr bwMode="auto">
          <a:xfrm>
            <a:off x="494804" y="1486388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733" b="0" i="0" kern="120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  <a:lvl2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2pPr>
            <a:lvl3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3pPr>
            <a:lvl4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4pPr>
            <a:lvl5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5pPr>
            <a:lvl6pPr marL="609585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6pPr>
            <a:lvl7pPr marL="1219170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7pPr>
            <a:lvl8pPr marL="1828754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8pPr>
            <a:lvl9pPr marL="2438339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 smtClean="0"/>
              <a:t>Query Parameter Based Cookie</a:t>
            </a:r>
            <a:endParaRPr lang="en-US" sz="1800" b="1" dirty="0"/>
          </a:p>
        </p:txBody>
      </p:sp>
      <p:sp>
        <p:nvSpPr>
          <p:cNvPr id="12" name="Title 2"/>
          <p:cNvSpPr txBox="1">
            <a:spLocks/>
          </p:cNvSpPr>
          <p:nvPr/>
        </p:nvSpPr>
        <p:spPr bwMode="auto">
          <a:xfrm>
            <a:off x="494804" y="3861357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733" b="0" i="0" kern="120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  <a:lvl2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2pPr>
            <a:lvl3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3pPr>
            <a:lvl4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4pPr>
            <a:lvl5pPr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5pPr>
            <a:lvl6pPr marL="609585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6pPr>
            <a:lvl7pPr marL="1219170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7pPr>
            <a:lvl8pPr marL="1828754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8pPr>
            <a:lvl9pPr marL="2438339" algn="l" defTabSz="912261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smtClean="0"/>
              <a:t>Randomly Generated Cookie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82604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Bulk of </a:t>
            </a:r>
            <a:r>
              <a:rPr lang="en-US" dirty="0" err="1" smtClean="0"/>
              <a:t>lua</a:t>
            </a:r>
            <a:r>
              <a:rPr lang="en-US" dirty="0" smtClean="0"/>
              <a:t> plugin is a </a:t>
            </a:r>
            <a:r>
              <a:rPr lang="en-US" dirty="0" err="1" smtClean="0"/>
              <a:t>do_remap</a:t>
            </a:r>
            <a:r>
              <a:rPr lang="en-US" dirty="0" smtClean="0"/>
              <a:t>()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do_remap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parse URI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, pull out any configured query parameters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build new cookie string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if new cookie string set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set the cookie in request header and provide cookie back to user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else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generate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uuid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if no existing cookie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set the cookie in request header and provide cookie back to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user    	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36590"/>
      </p:ext>
    </p:extLst>
  </p:cSld>
  <p:clrMapOvr>
    <a:masterClrMapping/>
  </p:clrMapOvr>
</p:sld>
</file>

<file path=ppt/theme/theme1.xml><?xml version="1.0" encoding="utf-8"?>
<a:theme xmlns:a="http://schemas.openxmlformats.org/drawingml/2006/main" name="Cisco 2017 ">
  <a:themeElements>
    <a:clrScheme name="Cisco White Template Colors_FINAL">
      <a:dk1>
        <a:srgbClr val="282828"/>
      </a:dk1>
      <a:lt1>
        <a:srgbClr val="005073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2017 " id="{B35B13E7-36E9-CD41-8CFF-0C63E7F22613}" vid="{272E35EF-9A62-2741-9598-8699B01BB7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 2017 </Template>
  <TotalTime>246</TotalTime>
  <Words>322</Words>
  <Application>Microsoft Macintosh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CiscoSans</vt:lpstr>
      <vt:lpstr>CiscoSans ExtraLight</vt:lpstr>
      <vt:lpstr>CiscoSans Thin</vt:lpstr>
      <vt:lpstr>CiscoSansTT ExtraLight</vt:lpstr>
      <vt:lpstr>CiscoSansTT Thin</vt:lpstr>
      <vt:lpstr>Courier New</vt:lpstr>
      <vt:lpstr>ＭＳ Ｐゴシック</vt:lpstr>
      <vt:lpstr>Times New Roman</vt:lpstr>
      <vt:lpstr>Tipo de letra del sistema Fina</vt:lpstr>
      <vt:lpstr>宋体</vt:lpstr>
      <vt:lpstr>Arial</vt:lpstr>
      <vt:lpstr>Cisco 2017 </vt:lpstr>
      <vt:lpstr>OMD Session Tracking</vt:lpstr>
      <vt:lpstr>Problem Statement</vt:lpstr>
      <vt:lpstr>Session Tracking</vt:lpstr>
      <vt:lpstr>Example Flow – Random Session ID</vt:lpstr>
      <vt:lpstr>Example Flow – Session ID in Request URL</vt:lpstr>
      <vt:lpstr>Traffic Ops Configuration</vt:lpstr>
      <vt:lpstr>remap.config Example</vt:lpstr>
      <vt:lpstr>Transaction Logs </vt:lpstr>
      <vt:lpstr>The Good Stuff</vt:lpstr>
      <vt:lpstr>Final Thoughts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OMD Session Tracking</dc:title>
  <dc:creator>Eric F</dc:creator>
  <cp:lastModifiedBy>Eric F</cp:lastModifiedBy>
  <cp:revision>18</cp:revision>
  <dcterms:created xsi:type="dcterms:W3CDTF">2017-05-12T12:33:24Z</dcterms:created>
  <dcterms:modified xsi:type="dcterms:W3CDTF">2017-05-14T14:37:24Z</dcterms:modified>
</cp:coreProperties>
</file>